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sldIdLst>
    <p:sldId id="257" r:id="rId5"/>
    <p:sldId id="25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312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0B1146D-6399-441F-B002-20AC5E627B1F}" type="datetimeFigureOut">
              <a:rPr lang="en-CA" smtClean="0"/>
              <a:t>25/03/2013</a:t>
            </a:fld>
            <a:endParaRPr lang="en-C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F223D7D-6880-4632-95CC-F9638E5C5828}" type="slidenum">
              <a:rPr lang="en-CA" smtClean="0"/>
              <a:t>‹#›</a:t>
            </a:fld>
            <a:endParaRPr lang="en-C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146D-6399-441F-B002-20AC5E627B1F}" type="datetimeFigureOut">
              <a:rPr lang="en-CA" smtClean="0"/>
              <a:t>25/03/2013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23D7D-6880-4632-95CC-F9638E5C582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146D-6399-441F-B002-20AC5E627B1F}" type="datetimeFigureOut">
              <a:rPr lang="en-CA" smtClean="0"/>
              <a:t>25/03/2013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23D7D-6880-4632-95CC-F9638E5C582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146D-6399-441F-B002-20AC5E627B1F}" type="datetimeFigureOut">
              <a:rPr lang="en-CA" smtClean="0"/>
              <a:t>25/03/2013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23D7D-6880-4632-95CC-F9638E5C582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146D-6399-441F-B002-20AC5E627B1F}" type="datetimeFigureOut">
              <a:rPr lang="en-CA" smtClean="0"/>
              <a:t>25/03/2013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23D7D-6880-4632-95CC-F9638E5C582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146D-6399-441F-B002-20AC5E627B1F}" type="datetimeFigureOut">
              <a:rPr lang="en-CA" smtClean="0"/>
              <a:t>25/03/2013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23D7D-6880-4632-95CC-F9638E5C5828}" type="slidenum">
              <a:rPr lang="en-CA" smtClean="0"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146D-6399-441F-B002-20AC5E627B1F}" type="datetimeFigureOut">
              <a:rPr lang="en-CA" smtClean="0"/>
              <a:t>25/03/2013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23D7D-6880-4632-95CC-F9638E5C582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146D-6399-441F-B002-20AC5E627B1F}" type="datetimeFigureOut">
              <a:rPr lang="en-CA" smtClean="0"/>
              <a:t>25/03/2013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23D7D-6880-4632-95CC-F9638E5C582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146D-6399-441F-B002-20AC5E627B1F}" type="datetimeFigureOut">
              <a:rPr lang="en-CA" smtClean="0"/>
              <a:t>25/03/2013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23D7D-6880-4632-95CC-F9638E5C582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146D-6399-441F-B002-20AC5E627B1F}" type="datetimeFigureOut">
              <a:rPr lang="en-CA" smtClean="0"/>
              <a:t>25/03/2013</a:t>
            </a:fld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23D7D-6880-4632-95CC-F9638E5C5828}" type="slidenum">
              <a:rPr lang="en-CA" smtClean="0"/>
              <a:t>‹#›</a:t>
            </a:fld>
            <a:endParaRPr lang="en-C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146D-6399-441F-B002-20AC5E627B1F}" type="datetimeFigureOut">
              <a:rPr lang="en-CA" smtClean="0"/>
              <a:t>25/03/2013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23D7D-6880-4632-95CC-F9638E5C582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0B1146D-6399-441F-B002-20AC5E627B1F}" type="datetimeFigureOut">
              <a:rPr lang="en-CA" smtClean="0"/>
              <a:t>25/03/2013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F223D7D-6880-4632-95CC-F9638E5C5828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srfharmony.org/protocol/doc/cac.pdf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Collaborative Assessment Conference Protocol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Qualitative Data Example</a:t>
            </a:r>
          </a:p>
          <a:p>
            <a:r>
              <a:rPr lang="en-US" dirty="0" smtClean="0">
                <a:hlinkClick r:id="rId2"/>
              </a:rPr>
              <a:t>Source</a:t>
            </a:r>
            <a:endParaRPr lang="en-US" dirty="0" smtClean="0"/>
          </a:p>
          <a:p>
            <a:endParaRPr lang="en-US" dirty="0"/>
          </a:p>
          <a:p>
            <a:pPr algn="ctr"/>
            <a:r>
              <a:rPr lang="en-US" dirty="0" smtClean="0"/>
              <a:t>Protocol recommended group size of: 5-10 people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2915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8: Thank the Presenting Teacher</a:t>
            </a:r>
            <a:endParaRPr lang="en-CA" dirty="0"/>
          </a:p>
        </p:txBody>
      </p:sp>
      <p:pic>
        <p:nvPicPr>
          <p:cNvPr id="8196" name="Picture 4" descr="d:\users\cchristiebill.CESD\AppData\Local\Microsoft\Windows\Temporary Internet Files\Content.IE5\OPQ8TAJ0\MP90043130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286000"/>
            <a:ext cx="5562600" cy="370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4084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2209800"/>
            <a:ext cx="5383921" cy="316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66800" y="13716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During Any  Protocol Process We Are:</a:t>
            </a:r>
            <a:r>
              <a:rPr lang="en-CA" dirty="0"/>
              <a:t/>
            </a:r>
            <a:br>
              <a:rPr lang="en-CA" dirty="0"/>
            </a:b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00374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 Getting Started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dirty="0" smtClean="0"/>
              <a:t>Choose a Facilitator</a:t>
            </a:r>
          </a:p>
          <a:p>
            <a:pPr lvl="1"/>
            <a:r>
              <a:rPr lang="en-US" dirty="0" smtClean="0"/>
              <a:t>Student work is available for all participants</a:t>
            </a:r>
          </a:p>
          <a:p>
            <a:pPr lvl="1"/>
            <a:r>
              <a:rPr lang="en-US" dirty="0" smtClean="0"/>
              <a:t>No background of work is provided</a:t>
            </a:r>
          </a:p>
          <a:p>
            <a:pPr lvl="1"/>
            <a:r>
              <a:rPr lang="en-US" dirty="0" smtClean="0"/>
              <a:t>Participants observe or </a:t>
            </a:r>
            <a:r>
              <a:rPr lang="en-US" b="1" dirty="0" smtClean="0"/>
              <a:t>read work in silence- </a:t>
            </a:r>
            <a:r>
              <a:rPr lang="en-US" dirty="0" smtClean="0"/>
              <a:t>brief notes on </a:t>
            </a:r>
            <a:r>
              <a:rPr lang="en-US" b="1" dirty="0" smtClean="0"/>
              <a:t>individual</a:t>
            </a:r>
            <a:r>
              <a:rPr lang="en-US" dirty="0" smtClean="0"/>
              <a:t> observations</a:t>
            </a:r>
            <a:endParaRPr lang="en-CA" dirty="0"/>
          </a:p>
        </p:txBody>
      </p:sp>
      <p:pic>
        <p:nvPicPr>
          <p:cNvPr id="1026" name="Picture 2" descr="d:\users\cchristiebill.CESD\AppData\Local\Microsoft\Windows\Temporary Internet Files\Content.IE5\681YDXYV\MP900422754[1]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350294"/>
            <a:ext cx="3419475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508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Describing the Work</a:t>
            </a:r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Facilitator Asks:</a:t>
            </a:r>
          </a:p>
          <a:p>
            <a:pPr lvl="1"/>
            <a:r>
              <a:rPr lang="en-US" dirty="0" smtClean="0"/>
              <a:t>What do you see?</a:t>
            </a:r>
          </a:p>
          <a:p>
            <a:pPr lvl="1"/>
            <a:r>
              <a:rPr lang="en-US" dirty="0" smtClean="0"/>
              <a:t>Group members provide answers without making judgments about quality of work or personal bias</a:t>
            </a:r>
          </a:p>
          <a:p>
            <a:pPr lvl="1"/>
            <a:r>
              <a:rPr lang="en-US" b="1" dirty="0" smtClean="0"/>
              <a:t>If</a:t>
            </a:r>
            <a:r>
              <a:rPr lang="en-US" dirty="0" smtClean="0"/>
              <a:t> a judgment emerges, facilitator asks for the evidence on which the judgment is based</a:t>
            </a:r>
          </a:p>
        </p:txBody>
      </p:sp>
      <p:pic>
        <p:nvPicPr>
          <p:cNvPr id="2050" name="Picture 2" descr="d:\users\cchristiebill.CESD\AppData\Local\Microsoft\Windows\Temporary Internet Files\Content.IE5\DCWJLFY8\MP900448548[1]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254" y="2312988"/>
            <a:ext cx="2339016" cy="349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478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3: Asking Questions About the Work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Facilitator Asks:</a:t>
            </a:r>
          </a:p>
          <a:p>
            <a:pPr lvl="1"/>
            <a:r>
              <a:rPr lang="en-US" dirty="0" smtClean="0"/>
              <a:t>What questions does this work raise for you? (group members state any questions they have about the work, the child, the assignment…)</a:t>
            </a:r>
          </a:p>
          <a:p>
            <a:pPr lvl="1"/>
            <a:r>
              <a:rPr lang="en-US" dirty="0" smtClean="0"/>
              <a:t>Presenting teacher may jot down questions posed but does not answer them yet</a:t>
            </a:r>
          </a:p>
          <a:p>
            <a:pPr marL="365760" lvl="1" indent="0">
              <a:buNone/>
            </a:pPr>
            <a:endParaRPr lang="en-CA" dirty="0"/>
          </a:p>
        </p:txBody>
      </p:sp>
      <p:pic>
        <p:nvPicPr>
          <p:cNvPr id="3074" name="Picture 2" descr="d:\users\cchristiebill.CESD\AppData\Local\Microsoft\Windows\Temporary Internet Files\Content.IE5\UALE2BVW\MP900438778[1]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350294"/>
            <a:ext cx="3419475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59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Step 4: Speculating About What the Student is Working On</a:t>
            </a:r>
            <a:endParaRPr lang="en-C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Facilitator asks:</a:t>
            </a:r>
          </a:p>
          <a:p>
            <a:pPr lvl="1"/>
            <a:r>
              <a:rPr lang="en-US" dirty="0" smtClean="0"/>
              <a:t>What do you think the child is working on?</a:t>
            </a:r>
          </a:p>
          <a:p>
            <a:pPr lvl="1"/>
            <a:r>
              <a:rPr lang="en-US" dirty="0" smtClean="0"/>
              <a:t>Participants bases on their reading or observations of the work, to answer this question</a:t>
            </a:r>
            <a:endParaRPr lang="en-CA" dirty="0"/>
          </a:p>
        </p:txBody>
      </p:sp>
      <p:pic>
        <p:nvPicPr>
          <p:cNvPr id="4098" name="Picture 2" descr="d:\users\cchristiebill.CESD\AppData\Local\Microsoft\Windows\Temporary Internet Files\Content.IE5\SFSXHPX5\MP900442219[1]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920206"/>
            <a:ext cx="3419475" cy="227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833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5: Hearing From the Presenting Teacher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Facilitator invites the presenting teacher to speak</a:t>
            </a:r>
            <a:endParaRPr lang="en-CA" dirty="0" smtClean="0"/>
          </a:p>
          <a:p>
            <a:pPr lvl="1"/>
            <a:r>
              <a:rPr lang="en-US" dirty="0" smtClean="0"/>
              <a:t>Perspective of the student’s work, describing what they see in it, may respond to some of the questions raised, adding information deemed important to context</a:t>
            </a:r>
          </a:p>
          <a:p>
            <a:pPr lvl="1"/>
            <a:r>
              <a:rPr lang="en-US" dirty="0" smtClean="0"/>
              <a:t>Comments on anything surprising or unexpected that they heard during describing, questioning and speculating steps</a:t>
            </a:r>
          </a:p>
        </p:txBody>
      </p:sp>
      <p:pic>
        <p:nvPicPr>
          <p:cNvPr id="5126" name="Picture 6" descr="d:\users\cchristiebill.CESD\AppData\Local\Microsoft\Windows\Temporary Internet Files\Content.IE5\BNBMZV4Z\MP900423066[1]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333433"/>
            <a:ext cx="3419475" cy="3453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9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6: Discussing Implications for Teaching &amp; Learning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Facilitator invites everyone to share any thoughts they have about:</a:t>
            </a:r>
          </a:p>
          <a:p>
            <a:pPr lvl="1"/>
            <a:r>
              <a:rPr lang="en-US" dirty="0" smtClean="0"/>
              <a:t>their own teaching</a:t>
            </a:r>
          </a:p>
          <a:p>
            <a:pPr lvl="1"/>
            <a:r>
              <a:rPr lang="en-US" dirty="0" smtClean="0"/>
              <a:t>children’s learning</a:t>
            </a:r>
          </a:p>
          <a:p>
            <a:pPr lvl="1"/>
            <a:r>
              <a:rPr lang="en-US" dirty="0" smtClean="0"/>
              <a:t>Ways to support this particular child in future instruction</a:t>
            </a:r>
            <a:endParaRPr lang="en-CA" dirty="0"/>
          </a:p>
        </p:txBody>
      </p:sp>
      <p:pic>
        <p:nvPicPr>
          <p:cNvPr id="6146" name="Picture 2" descr="d:\users\cchristiebill.CESD\AppData\Local\Microsoft\Windows\Temporary Internet Files\Content.IE5\DCWJLFY8\MP900285124[1]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928755"/>
            <a:ext cx="3419475" cy="226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400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Step 7: Reflecting on the Collaborative Assessment Conference</a:t>
            </a:r>
            <a:endParaRPr lang="en-C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 group reflects on the experiences of or reactions to the conference as a whole or to particular parts of it</a:t>
            </a:r>
            <a:endParaRPr lang="en-CA" dirty="0"/>
          </a:p>
        </p:txBody>
      </p:sp>
      <p:pic>
        <p:nvPicPr>
          <p:cNvPr id="7170" name="Picture 2" descr="d:\users\cchristiebill.CESD\AppData\Local\Microsoft\Windows\Temporary Internet Files\Content.IE5\CITT000L\MP900442314[1]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5910" y="2312988"/>
            <a:ext cx="2457705" cy="349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9389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CF189FF5CC5B94789D0CAE05AC32C87" ma:contentTypeVersion="0" ma:contentTypeDescription="Create a new document." ma:contentTypeScope="" ma:versionID="7f89eb8d09ed081349d47af1d29d948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042CC6E-0109-402E-974E-C4B73DF6E1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A3B93E8-1789-457A-B302-96E281A902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D828230-E359-4EB3-9D7D-04AC97078281}">
  <ds:schemaRefs>
    <ds:schemaRef ds:uri="http://purl.org/dc/elements/1.1/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38</TotalTime>
  <Words>320</Words>
  <Application>Microsoft Office PowerPoint</Application>
  <PresentationFormat>On-screen Show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Collaborative Assessment Conference Protocol</vt:lpstr>
      <vt:lpstr>During Any  Protocol Process We Are: </vt:lpstr>
      <vt:lpstr>Step 1: Getting Started</vt:lpstr>
      <vt:lpstr>Step 2: Describing the Work</vt:lpstr>
      <vt:lpstr>Step 3: Asking Questions About the Work</vt:lpstr>
      <vt:lpstr>Step 4: Speculating About What the Student is Working On</vt:lpstr>
      <vt:lpstr>Step 5: Hearing From the Presenting Teacher</vt:lpstr>
      <vt:lpstr>Step 6: Discussing Implications for Teaching &amp; Learning</vt:lpstr>
      <vt:lpstr>Step 7: Reflecting on the Collaborative Assessment Conference</vt:lpstr>
      <vt:lpstr>Step 8: Thank the Presenting Teacher</vt:lpstr>
    </vt:vector>
  </TitlesOfParts>
  <Company>Chinook's Edge School Division No. 73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Collaborative Assessment Conference Protocol</dc:title>
  <dc:creator>Technology Services</dc:creator>
  <cp:lastModifiedBy>Technology Services</cp:lastModifiedBy>
  <cp:revision>5</cp:revision>
  <dcterms:created xsi:type="dcterms:W3CDTF">2013-03-25T20:20:31Z</dcterms:created>
  <dcterms:modified xsi:type="dcterms:W3CDTF">2013-03-25T20:59:02Z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0x0101001CF189FF5CC5B94789D0CAE05AC32C87</vt:lpwstr>
  </property>
</Properties>
</file>